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46_B233F4A1.xml" ContentType="application/vnd.ms-powerpoint.comments+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301" r:id="rId3"/>
    <p:sldId id="326" r:id="rId4"/>
    <p:sldId id="33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995E339-FE7D-E6EB-58D9-4B46F8405CD7}" name="Spencer Lawrence (RI Energy)" initials="SE" userId="S::spencer.lawrence@us.nationalgrid.com::f2eb1a34-7857-486f-8f2a-d09744863677" providerId="AD"/>
  <p188:author id="{72FF0B7B-4E46-5EC3-37BB-D8B7AA5B0C6C}" name="Brett Feldman (RI Energy)" initials="BF" userId="S::Brett.Feldman@us.nationalgrid.com::5e1aedd2-6a87-44c9-9e7c-f93bc723e471" providerId="AD"/>
  <p188:author id="{78627D8A-963D-D09B-132D-770713D96BEF}" name="Ast, Toby" initials="AT" userId="S::teast_rienergy.com#ext#@nationalgridplc.onmicrosoft.com::f92ce418-16d9-4db3-b6b1-16697d9bfcec" providerId="AD"/>
  <p188:author id="{0C63C2E1-CFE4-DC9A-B532-3A82AE7CD8B0}" name="Rhode Island Energy" initials="RIE" userId="Rhode Island Energy" providerId="None"/>
  <p188:author id="{4D6EFCEF-0066-F096-ED5E-DFC7A77C8D53}" name="Brett Feldman (RI Energy)" initials="BE" userId="S::brett.feldman@us.nationalgrid.com::5e1aedd2-6a87-44c9-9e7c-f93bc723e471"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2726" autoAdjust="0"/>
  </p:normalViewPr>
  <p:slideViewPr>
    <p:cSldViewPr snapToGrid="0">
      <p:cViewPr varScale="1">
        <p:scale>
          <a:sx n="63" d="100"/>
          <a:sy n="63" d="100"/>
        </p:scale>
        <p:origin x="80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modernComment_146_B233F4A1.xml><?xml version="1.0" encoding="utf-8"?>
<p188:cmLst xmlns:a="http://schemas.openxmlformats.org/drawingml/2006/main" xmlns:r="http://schemas.openxmlformats.org/officeDocument/2006/relationships" xmlns:p188="http://schemas.microsoft.com/office/powerpoint/2018/8/main">
  <p188:cm id="{A5C2EE51-EB53-4947-82C9-EA2DFCFD8212}" authorId="{4D6EFCEF-0066-F096-ED5E-DFC7A77C8D53}" created="2023-09-08T19:26:08.078">
    <pc:sldMkLst xmlns:pc="http://schemas.microsoft.com/office/powerpoint/2013/main/command">
      <pc:docMk/>
      <pc:sldMk cId="2989749409" sldId="326"/>
    </pc:sldMkLst>
    <p188:replyLst>
      <p188:reply id="{5224B65B-CEAF-4C96-85C5-699B9EE0E589}" authorId="{4D6EFCEF-0066-F096-ED5E-DFC7A77C8D53}" created="2023-09-08T19:26:58.689">
        <p188:txBody>
          <a:bodyPr/>
          <a:lstStyle/>
          <a:p>
            <a:r>
              <a:rPr lang="en-US"/>
              <a:t>we have verbal comments from other EERMC members that support the continuation of gas. We should just outline what we put in the plan</a:t>
            </a:r>
          </a:p>
        </p188:txBody>
      </p188:reply>
    </p188:replyLst>
    <p188:txBody>
      <a:bodyPr/>
      <a:lstStyle/>
      <a:p>
        <a:r>
          <a:rPr lang="en-US"/>
          <a:t>I wouldn't show these comments</a:t>
        </a:r>
      </a:p>
    </p188:txBody>
    <p188:extLst>
      <p:ext xmlns:p="http://schemas.openxmlformats.org/presentationml/2006/main" uri="{57CB4572-C831-44C2-8A1C-0ADB6CCDFE69}">
        <p223:reactions xmlns:p223="http://schemas.microsoft.com/office/powerpoint/2022/03/main">
          <p223:rxn type="👍">
            <p223:instance time="2023-09-08T20:43:53.812" authorId="{0C63C2E1-CFE4-DC9A-B532-3A82AE7CD8B0}"/>
          </p223:rxn>
        </p223:reactions>
      </p:ext>
    </p188:extLst>
  </p188:cm>
  <p188:cm id="{36FD8A06-AD49-47B2-AAC0-20F531D1276B}" authorId="{4D6EFCEF-0066-F096-ED5E-DFC7A77C8D53}" created="2023-09-08T21:01:23.040">
    <pc:sldMkLst xmlns:pc="http://schemas.microsoft.com/office/powerpoint/2013/main/command">
      <pc:docMk/>
      <pc:sldMk cId="2989749409" sldId="326"/>
    </pc:sldMkLst>
    <p188:replyLst>
      <p188:reply id="{9FB69D55-D73B-403B-9F8F-99B47F0B6525}" authorId="{78627D8A-963D-D09B-132D-770713D96BEF}" created="2023-09-08T21:10:56.570">
        <p188:txBody>
          <a:bodyPr/>
          <a:lstStyle/>
          <a:p>
            <a:r>
              <a:rPr lang="en-US"/>
              <a:t>Central Air Conditioning</a:t>
            </a:r>
          </a:p>
        </p188:txBody>
      </p188:reply>
    </p188:replyLst>
    <p188:txBody>
      <a:bodyPr/>
      <a:lstStyle/>
      <a:p>
        <a:r>
          <a:rPr lang="en-US"/>
          <a:t>CAC?</a:t>
        </a:r>
      </a:p>
    </p188:txBody>
  </p188:cm>
  <p188:cm id="{F0C50F94-7097-42BF-899D-8684F3C04CE4}" authorId="{5995E339-FE7D-E6EB-58D9-4B46F8405CD7}" created="2023-09-14T16:45:07.142">
    <ac:txMkLst xmlns:ac="http://schemas.microsoft.com/office/drawing/2013/main/command">
      <pc:docMk xmlns:pc="http://schemas.microsoft.com/office/powerpoint/2013/main/command"/>
      <pc:sldMk xmlns:pc="http://schemas.microsoft.com/office/powerpoint/2013/main/command" cId="2989749409" sldId="326"/>
      <ac:spMk id="3" creationId="{A94266BD-20AD-BEE8-841A-A23D6E18E1DA}"/>
      <ac:txMk cp="99" len="23">
        <ac:context len="233" hash="4172581129"/>
      </ac:txMk>
    </ac:txMkLst>
    <p188:pos x="4971142" y="2017485"/>
    <p188:txBody>
      <a:bodyPr/>
      <a:lstStyle/>
      <a:p>
        <a:r>
          <a:rPr lang="en-US"/>
          <a:t>[@Brett Feldman (RI Energy)] see email I just sent re; Gas Wx. Might need to remove this bullet.</a:t>
        </a:r>
      </a:p>
    </p188:txBody>
    <p188:extLst>
      <p:ext xmlns:p="http://schemas.openxmlformats.org/presentationml/2006/main" uri="{57CB4572-C831-44C2-8A1C-0ADB6CCDFE69}">
        <p223:reactions xmlns:p223="http://schemas.microsoft.com/office/powerpoint/2022/03/main">
          <p223:rxn type="👍">
            <p223:instance time="2023-09-14T17:02:33.403" authorId="{72FF0B7B-4E46-5EC3-37BB-D8B7AA5B0C6C}"/>
          </p223:rxn>
        </p223:reactions>
      </p:ext>
    </p188:extLst>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DB261-1858-4831-8E19-409C1BAE5676}" type="datetimeFigureOut">
              <a:rPr lang="en-US" smtClean="0"/>
              <a:t>9/26/2023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44FB0-2F5A-44FE-B29A-E3879418AD98}" type="slidenum">
              <a:rPr lang="en-US" smtClean="0"/>
              <a:t>‹#›</a:t>
            </a:fld>
            <a:endParaRPr lang="en-US"/>
          </a:p>
        </p:txBody>
      </p:sp>
    </p:spTree>
    <p:extLst>
      <p:ext uri="{BB962C8B-B14F-4D97-AF65-F5344CB8AC3E}">
        <p14:creationId xmlns:p14="http://schemas.microsoft.com/office/powerpoint/2010/main" val="334938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2DC3B6-AA2F-4FD0-95FC-32D703CAF797}" type="slidenum">
              <a:rPr lang="en-US" smtClean="0"/>
              <a:t>2</a:t>
            </a:fld>
            <a:endParaRPr lang="en-US"/>
          </a:p>
        </p:txBody>
      </p:sp>
    </p:spTree>
    <p:extLst>
      <p:ext uri="{BB962C8B-B14F-4D97-AF65-F5344CB8AC3E}">
        <p14:creationId xmlns:p14="http://schemas.microsoft.com/office/powerpoint/2010/main" val="3813055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cs typeface="Calibri"/>
              </a:rPr>
              <a:t>A lot of diverse comments on gas incentives from EERMC, customers, vendors. No consensus</a:t>
            </a:r>
          </a:p>
          <a:p>
            <a:pPr marL="171450" indent="-171450">
              <a:buFont typeface="Arial" panose="020B0604020202020204" pitchFamily="34" charset="0"/>
              <a:buChar char="•"/>
            </a:pPr>
            <a:r>
              <a:rPr lang="en-US" sz="1800" b="0" i="1" u="sng" dirty="0">
                <a:solidFill>
                  <a:srgbClr val="D13438"/>
                </a:solidFill>
                <a:effectLst/>
                <a:latin typeface="Cambria"/>
                <a:ea typeface="Cambria"/>
              </a:rPr>
              <a:t>Cost Effectiveness</a:t>
            </a:r>
            <a:r>
              <a:rPr lang="en-US" sz="1800" b="0" i="1" dirty="0">
                <a:solidFill>
                  <a:srgbClr val="D13438"/>
                </a:solidFill>
                <a:effectLst/>
                <a:latin typeface="Cambria"/>
                <a:ea typeface="Cambria"/>
              </a:rPr>
              <a:t> </a:t>
            </a:r>
            <a:endParaRPr lang="en-US" sz="1200" b="0" i="1" dirty="0">
              <a:solidFill>
                <a:schemeClr val="tx1"/>
              </a:solidFill>
              <a:effectLst/>
              <a:latin typeface="Cambria"/>
              <a:ea typeface="Cambria"/>
            </a:endParaRPr>
          </a:p>
          <a:p>
            <a:pPr marL="628650" lvl="1" indent="-171450">
              <a:buFont typeface="Arial" panose="020B0604020202020204" pitchFamily="34" charset="0"/>
              <a:buChar char="•"/>
            </a:pPr>
            <a:r>
              <a:rPr lang="en-US" sz="1800" b="0" i="0" dirty="0">
                <a:solidFill>
                  <a:srgbClr val="D13438"/>
                </a:solidFill>
                <a:effectLst/>
                <a:latin typeface="Calibri"/>
                <a:cs typeface="Calibri"/>
              </a:rPr>
              <a:t>Company looked at the measure level to analyze which gas efficiency measures were not cost effective. These gas efficiency measures, primarily in the residential sector HVAC were removed.</a:t>
            </a:r>
            <a:r>
              <a:rPr lang="en-US" sz="1800" dirty="0">
                <a:solidFill>
                  <a:srgbClr val="D13438"/>
                </a:solidFill>
                <a:latin typeface="Calibri"/>
                <a:cs typeface="Calibri"/>
              </a:rPr>
              <a:t>  </a:t>
            </a:r>
            <a:endParaRPr lang="en-US" sz="1800" b="0" i="0" dirty="0">
              <a:solidFill>
                <a:srgbClr val="D13438"/>
              </a:solidFill>
              <a:effectLst/>
              <a:latin typeface="Calibri" panose="020F0502020204030204" pitchFamily="34" charset="0"/>
              <a:cs typeface="Calibri"/>
            </a:endParaRPr>
          </a:p>
          <a:p>
            <a:pPr marL="628650" lvl="1" indent="-171450">
              <a:buFont typeface="Arial" panose="020B0604020202020204" pitchFamily="34" charset="0"/>
              <a:buChar char="•"/>
            </a:pPr>
            <a:r>
              <a:rPr lang="en-US" sz="1800" b="0" i="0" dirty="0">
                <a:solidFill>
                  <a:srgbClr val="D13438"/>
                </a:solidFill>
                <a:effectLst/>
                <a:latin typeface="Calibri"/>
                <a:cs typeface="Calibri"/>
              </a:rPr>
              <a:t>Any HVAC measure with a BCR less than 1 was removed</a:t>
            </a:r>
          </a:p>
          <a:p>
            <a:pPr marL="628650" lvl="1" indent="-171450">
              <a:buFont typeface="Arial" panose="020B0604020202020204" pitchFamily="34" charset="0"/>
              <a:buChar char="•"/>
            </a:pPr>
            <a:r>
              <a:rPr lang="en-US" sz="1800" b="0" i="0" dirty="0">
                <a:solidFill>
                  <a:srgbClr val="D13438"/>
                </a:solidFill>
                <a:effectLst/>
                <a:latin typeface="Calibri"/>
                <a:cs typeface="Calibri"/>
              </a:rPr>
              <a:t>funds from these gas efficiency measures were shifted to more cost-effective gas measures within the residential sector or to the C&amp;I sector, like weatherization</a:t>
            </a:r>
          </a:p>
          <a:p>
            <a:pPr marL="1085850" lvl="2" indent="-171450">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Gas EWSF </a:t>
            </a:r>
            <a:r>
              <a:rPr lang="en-US" sz="1800" dirty="0" err="1">
                <a:solidFill>
                  <a:srgbClr val="000000"/>
                </a:solidFill>
                <a:effectLst/>
                <a:latin typeface="Aptos" panose="020B0004020202020204" pitchFamily="34" charset="0"/>
                <a:ea typeface="Times New Roman" panose="02020603050405020304" pitchFamily="18" charset="0"/>
                <a:cs typeface="Calibri" panose="020F0502020204030204" pitchFamily="34" charset="0"/>
              </a:rPr>
              <a:t>Wx</a:t>
            </a:r>
            <a:r>
              <a:rPr lang="en-US" sz="18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 is increasing. It is increasing 12.5% YOY from 2023 to 2024 (planned values). It increases 5% YOY in '25 and '26</a:t>
            </a:r>
            <a:endParaRPr lang="en-US" sz="1200" b="0" i="0" u="none" dirty="0">
              <a:solidFill>
                <a:schemeClr val="tx1"/>
              </a:solidFill>
              <a:effectLst/>
              <a:latin typeface="Calibri"/>
              <a:cs typeface="Calibri"/>
            </a:endParaRPr>
          </a:p>
          <a:p>
            <a:pPr marL="171450" lvl="0" indent="-171450">
              <a:buFont typeface="Arial" panose="020B0604020202020204" pitchFamily="34" charset="0"/>
              <a:buChar char="•"/>
            </a:pPr>
            <a:r>
              <a:rPr lang="en-US" sz="1800" b="0" i="1" u="sng" dirty="0">
                <a:solidFill>
                  <a:srgbClr val="D13438"/>
                </a:solidFill>
                <a:effectLst/>
                <a:latin typeface="Cambria"/>
                <a:ea typeface="Cambria"/>
              </a:rPr>
              <a:t>Market Forces</a:t>
            </a:r>
            <a:r>
              <a:rPr lang="en-US" sz="1800" b="0" i="1" dirty="0">
                <a:solidFill>
                  <a:srgbClr val="D13438"/>
                </a:solidFill>
                <a:effectLst/>
                <a:latin typeface="Cambria"/>
                <a:ea typeface="Cambria"/>
              </a:rPr>
              <a:t> </a:t>
            </a:r>
            <a:endParaRPr lang="en-US" sz="1200" b="0" i="1" dirty="0">
              <a:solidFill>
                <a:schemeClr val="tx1"/>
              </a:solidFill>
              <a:effectLst/>
              <a:latin typeface="Cambria"/>
              <a:ea typeface="Cambria"/>
            </a:endParaRPr>
          </a:p>
          <a:p>
            <a:pPr marL="628650" lvl="1" indent="-171450">
              <a:buFont typeface="Arial" panose="020B0604020202020204" pitchFamily="34" charset="0"/>
              <a:buChar char="•"/>
            </a:pPr>
            <a:r>
              <a:rPr lang="en-US" sz="1800" b="0" i="0" dirty="0">
                <a:solidFill>
                  <a:srgbClr val="D13438"/>
                </a:solidFill>
                <a:effectLst/>
                <a:latin typeface="Calibri"/>
                <a:cs typeface="Calibri"/>
              </a:rPr>
              <a:t>Company wanted to be sure that viable</a:t>
            </a:r>
            <a:r>
              <a:rPr lang="en-US" sz="1800" b="0" i="0" dirty="0">
                <a:effectLst/>
                <a:latin typeface="Calibri"/>
                <a:cs typeface="Calibri"/>
              </a:rPr>
              <a:t> electric </a:t>
            </a:r>
            <a:r>
              <a:rPr lang="en-US" sz="1800" b="0" i="0" dirty="0">
                <a:solidFill>
                  <a:srgbClr val="D13438"/>
                </a:solidFill>
                <a:effectLst/>
                <a:latin typeface="Calibri"/>
                <a:cs typeface="Calibri"/>
              </a:rPr>
              <a:t>versus gas to alternatives exist for customers for any gas efficiency measures that got reduced budgets or were discontinued. The Company did not reduce or discontinue any gas efficiency measures for which there was no viable electric alternative. </a:t>
            </a:r>
            <a:endParaRPr lang="en-US" sz="1200" b="0" i="0" dirty="0">
              <a:solidFill>
                <a:schemeClr val="tx1"/>
              </a:solidFill>
              <a:effectLst/>
              <a:latin typeface="Calibri"/>
              <a:cs typeface="Calibri"/>
            </a:endParaRPr>
          </a:p>
          <a:p>
            <a:pPr marL="628650" lvl="1" indent="-171450">
              <a:buFont typeface="Arial" panose="020B0604020202020204" pitchFamily="34" charset="0"/>
              <a:buChar char="•"/>
            </a:pPr>
            <a:r>
              <a:rPr lang="en-US" sz="1800" b="0" i="0" dirty="0">
                <a:solidFill>
                  <a:srgbClr val="D13438"/>
                </a:solidFill>
                <a:effectLst/>
                <a:latin typeface="Calibri"/>
                <a:cs typeface="Calibri"/>
              </a:rPr>
              <a:t>On the demand side, customer choice is important and gas efficiency incentives should continue to encourage gas customers to get the most efficient equipment possible.</a:t>
            </a:r>
          </a:p>
          <a:p>
            <a:pPr marL="628650" lvl="1" indent="-171450">
              <a:buFont typeface="Arial" panose="020B0604020202020204" pitchFamily="34" charset="0"/>
              <a:buChar char="•"/>
            </a:pPr>
            <a:r>
              <a:rPr lang="en-US" sz="1800" b="0" i="0" dirty="0">
                <a:solidFill>
                  <a:srgbClr val="D13438"/>
                </a:solidFill>
                <a:effectLst/>
                <a:latin typeface="Calibri"/>
                <a:cs typeface="Calibri"/>
              </a:rPr>
              <a:t>For multifamily gas furnaces specifically, the Company decided to keep the multifamily heating measures within the IES Multifamily and C&amp;I Multifamily Programs so there would be comprehensive offerings to building owners. Anticipating success in electric heating conversions, the Company plans for furnaces to trend downwards over the 2024-2026 term. </a:t>
            </a:r>
          </a:p>
          <a:p>
            <a:pPr marL="171450" lvl="0" indent="-171450">
              <a:buFont typeface="Arial" panose="020B0604020202020204" pitchFamily="34" charset="0"/>
              <a:buChar char="•"/>
            </a:pPr>
            <a:r>
              <a:rPr lang="en-US" sz="1800" b="0" i="1" u="sng" dirty="0">
                <a:solidFill>
                  <a:srgbClr val="D13438"/>
                </a:solidFill>
                <a:effectLst/>
                <a:latin typeface="Calibri"/>
                <a:cs typeface="Calibri"/>
              </a:rPr>
              <a:t>New Construction</a:t>
            </a:r>
          </a:p>
          <a:p>
            <a:pPr marL="628650" lvl="1" indent="-171450">
              <a:buFont typeface="Arial" panose="020B0604020202020204" pitchFamily="34" charset="0"/>
              <a:buChar char="•"/>
            </a:pPr>
            <a:r>
              <a:rPr lang="en-US" sz="1800" b="0" i="0" dirty="0">
                <a:solidFill>
                  <a:srgbClr val="D13438"/>
                </a:solidFill>
                <a:effectLst/>
                <a:latin typeface="Calibri"/>
                <a:cs typeface="Calibri"/>
              </a:rPr>
              <a:t>Progressive builders like Dave</a:t>
            </a:r>
          </a:p>
          <a:p>
            <a:pPr marL="628650" lvl="1" indent="-171450">
              <a:buFont typeface="Arial" panose="020B0604020202020204" pitchFamily="34" charset="0"/>
              <a:buChar char="•"/>
            </a:pPr>
            <a:r>
              <a:rPr lang="en-US" sz="1800" b="0" i="0" dirty="0">
                <a:solidFill>
                  <a:srgbClr val="D13438"/>
                </a:solidFill>
                <a:effectLst/>
                <a:latin typeface="Calibri"/>
                <a:cs typeface="Calibri"/>
              </a:rPr>
              <a:t>based on the Company’s interaction with the broader market, the majority of builders still plan for gas in new construction design. Company still feels it is valuable to offer customer choice and </a:t>
            </a:r>
            <a:r>
              <a:rPr lang="en-US" sz="1800" b="0" i="0" dirty="0">
                <a:effectLst/>
                <a:latin typeface="Calibri"/>
                <a:cs typeface="Calibri"/>
              </a:rPr>
              <a:t>promote the </a:t>
            </a:r>
            <a:r>
              <a:rPr lang="en-US" sz="1800" b="0" i="0" dirty="0">
                <a:solidFill>
                  <a:srgbClr val="D13438"/>
                </a:solidFill>
                <a:effectLst/>
                <a:latin typeface="Calibri"/>
                <a:cs typeface="Calibri"/>
              </a:rPr>
              <a:t>state’s most efficient gas equipment possible, rather than have that lost opportunity.</a:t>
            </a:r>
          </a:p>
          <a:p>
            <a:pPr marL="171450" indent="-171450">
              <a:buFont typeface="Arial" panose="020B0604020202020204" pitchFamily="34" charset="0"/>
              <a:buChar char="•"/>
            </a:pPr>
            <a:r>
              <a:rPr lang="en-US" sz="1800" b="0" i="1" u="sng" dirty="0">
                <a:solidFill>
                  <a:srgbClr val="D13438"/>
                </a:solidFill>
                <a:effectLst/>
                <a:latin typeface="Calibri"/>
                <a:cs typeface="Calibri"/>
              </a:rPr>
              <a:t>The Future of Gas</a:t>
            </a:r>
            <a:r>
              <a:rPr lang="en-US" sz="1800" i="1" u="sng" dirty="0">
                <a:solidFill>
                  <a:srgbClr val="D13438"/>
                </a:solidFill>
                <a:latin typeface="Calibri"/>
                <a:cs typeface="Calibri"/>
              </a:rPr>
              <a:t> </a:t>
            </a:r>
            <a:endParaRPr lang="en-US" sz="1800" b="0" i="1" u="sng" dirty="0">
              <a:solidFill>
                <a:srgbClr val="D13438"/>
              </a:solidFill>
              <a:effectLst/>
              <a:latin typeface="Calibri" panose="020F0502020204030204" pitchFamily="34" charset="0"/>
              <a:cs typeface="Calibri"/>
            </a:endParaRPr>
          </a:p>
          <a:p>
            <a:pPr marL="628650" lvl="1" indent="-171450">
              <a:buFont typeface="Arial" panose="020B0604020202020204" pitchFamily="34" charset="0"/>
              <a:buChar char="•"/>
            </a:pPr>
            <a:r>
              <a:rPr lang="en-US" sz="1800" b="0" i="0" dirty="0">
                <a:solidFill>
                  <a:srgbClr val="D13438"/>
                </a:solidFill>
                <a:effectLst/>
                <a:latin typeface="Calibri"/>
                <a:cs typeface="Calibri"/>
              </a:rPr>
              <a:t>docket also needs to be considered in this analysis. RI Energy plans to track the orders and other relevant findings from this docket to inform scenarios being contemplated in the Future of Gas docket include analysis of various levels of </a:t>
            </a:r>
            <a:r>
              <a:rPr lang="en-US" sz="1800" b="0" i="0" dirty="0">
                <a:effectLst/>
                <a:latin typeface="Calibri"/>
                <a:cs typeface="Calibri"/>
              </a:rPr>
              <a:t>energy efficiency </a:t>
            </a:r>
            <a:r>
              <a:rPr lang="en-US" sz="1800" b="0" i="0" dirty="0">
                <a:solidFill>
                  <a:srgbClr val="D13438"/>
                </a:solidFill>
                <a:effectLst/>
                <a:latin typeface="Calibri"/>
                <a:cs typeface="Calibri"/>
              </a:rPr>
              <a:t>design for this Three-Year Plan.</a:t>
            </a:r>
            <a:endParaRPr lang="en-US" dirty="0">
              <a:latin typeface="Calibri"/>
              <a:cs typeface="Calibri"/>
            </a:endParaRPr>
          </a:p>
        </p:txBody>
      </p:sp>
      <p:sp>
        <p:nvSpPr>
          <p:cNvPr id="4" name="Slide Number Placeholder 3"/>
          <p:cNvSpPr>
            <a:spLocks noGrp="1"/>
          </p:cNvSpPr>
          <p:nvPr>
            <p:ph type="sldNum" sz="quarter" idx="5"/>
          </p:nvPr>
        </p:nvSpPr>
        <p:spPr/>
        <p:txBody>
          <a:bodyPr/>
          <a:lstStyle/>
          <a:p>
            <a:fld id="{E02DC3B6-AA2F-4FD0-95FC-32D703CAF797}" type="slidenum">
              <a:rPr lang="en-US" smtClean="0"/>
              <a:t>3</a:t>
            </a:fld>
            <a:endParaRPr lang="en-US"/>
          </a:p>
        </p:txBody>
      </p:sp>
    </p:spTree>
    <p:extLst>
      <p:ext uri="{BB962C8B-B14F-4D97-AF65-F5344CB8AC3E}">
        <p14:creationId xmlns:p14="http://schemas.microsoft.com/office/powerpoint/2010/main" val="1621642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cs typeface="Calibri"/>
            </a:endParaRPr>
          </a:p>
        </p:txBody>
      </p:sp>
      <p:sp>
        <p:nvSpPr>
          <p:cNvPr id="4" name="Slide Number Placeholder 3"/>
          <p:cNvSpPr>
            <a:spLocks noGrp="1"/>
          </p:cNvSpPr>
          <p:nvPr>
            <p:ph type="sldNum" sz="quarter" idx="5"/>
          </p:nvPr>
        </p:nvSpPr>
        <p:spPr/>
        <p:txBody>
          <a:bodyPr/>
          <a:lstStyle/>
          <a:p>
            <a:fld id="{E02DC3B6-AA2F-4FD0-95FC-32D703CAF797}" type="slidenum">
              <a:rPr lang="en-US" smtClean="0"/>
              <a:t>4</a:t>
            </a:fld>
            <a:endParaRPr lang="en-US"/>
          </a:p>
        </p:txBody>
      </p:sp>
    </p:spTree>
    <p:extLst>
      <p:ext uri="{BB962C8B-B14F-4D97-AF65-F5344CB8AC3E}">
        <p14:creationId xmlns:p14="http://schemas.microsoft.com/office/powerpoint/2010/main" val="2149572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901E6-1A98-4660-7B20-F6A3CD19BA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D3F9B7-4F4D-A921-21DC-34FD3A71FA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7DBA5E-11E8-F293-5033-60FC946458F5}"/>
              </a:ext>
            </a:extLst>
          </p:cNvPr>
          <p:cNvSpPr>
            <a:spLocks noGrp="1"/>
          </p:cNvSpPr>
          <p:nvPr>
            <p:ph type="dt" sz="half" idx="10"/>
          </p:nvPr>
        </p:nvSpPr>
        <p:spPr/>
        <p:txBody>
          <a:bodyPr/>
          <a:lstStyle/>
          <a:p>
            <a:fld id="{CCD4FD3E-1BDF-4E69-B373-64D562C03B86}" type="datetimeFigureOut">
              <a:rPr lang="en-US" smtClean="0"/>
              <a:t>9/26/2023</a:t>
            </a:fld>
            <a:endParaRPr lang="en-US"/>
          </a:p>
        </p:txBody>
      </p:sp>
      <p:sp>
        <p:nvSpPr>
          <p:cNvPr id="5" name="Footer Placeholder 4">
            <a:extLst>
              <a:ext uri="{FF2B5EF4-FFF2-40B4-BE49-F238E27FC236}">
                <a16:creationId xmlns:a16="http://schemas.microsoft.com/office/drawing/2014/main" id="{69A93409-A45C-5323-ED3B-DB18BAB142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16CF89-43B9-5401-2860-FDB2CDB11036}"/>
              </a:ext>
            </a:extLst>
          </p:cNvPr>
          <p:cNvSpPr>
            <a:spLocks noGrp="1"/>
          </p:cNvSpPr>
          <p:nvPr>
            <p:ph type="sldNum" sz="quarter" idx="12"/>
          </p:nvPr>
        </p:nvSpPr>
        <p:spPr/>
        <p:txBody>
          <a:bodyPr/>
          <a:lstStyle/>
          <a:p>
            <a:fld id="{AECF41DE-0545-4CDC-A702-098064EF706D}" type="slidenum">
              <a:rPr lang="en-US" smtClean="0"/>
              <a:t>‹#›</a:t>
            </a:fld>
            <a:endParaRPr lang="en-US"/>
          </a:p>
        </p:txBody>
      </p:sp>
    </p:spTree>
    <p:extLst>
      <p:ext uri="{BB962C8B-B14F-4D97-AF65-F5344CB8AC3E}">
        <p14:creationId xmlns:p14="http://schemas.microsoft.com/office/powerpoint/2010/main" val="1674402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E233D-0810-5C68-EC21-7A22478725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9D5A95F-4C59-243B-118C-A98545FD89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38089D-495D-11A0-F11C-4951DC38E96D}"/>
              </a:ext>
            </a:extLst>
          </p:cNvPr>
          <p:cNvSpPr>
            <a:spLocks noGrp="1"/>
          </p:cNvSpPr>
          <p:nvPr>
            <p:ph type="dt" sz="half" idx="10"/>
          </p:nvPr>
        </p:nvSpPr>
        <p:spPr/>
        <p:txBody>
          <a:bodyPr/>
          <a:lstStyle/>
          <a:p>
            <a:fld id="{CCD4FD3E-1BDF-4E69-B373-64D562C03B86}" type="datetimeFigureOut">
              <a:rPr lang="en-US" smtClean="0"/>
              <a:t>9/26/2023</a:t>
            </a:fld>
            <a:endParaRPr lang="en-US"/>
          </a:p>
        </p:txBody>
      </p:sp>
      <p:sp>
        <p:nvSpPr>
          <p:cNvPr id="5" name="Footer Placeholder 4">
            <a:extLst>
              <a:ext uri="{FF2B5EF4-FFF2-40B4-BE49-F238E27FC236}">
                <a16:creationId xmlns:a16="http://schemas.microsoft.com/office/drawing/2014/main" id="{56CE4948-10AF-132E-EAA4-5CD40A502D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E7408F-074C-6B5B-D90E-493EF30A3201}"/>
              </a:ext>
            </a:extLst>
          </p:cNvPr>
          <p:cNvSpPr>
            <a:spLocks noGrp="1"/>
          </p:cNvSpPr>
          <p:nvPr>
            <p:ph type="sldNum" sz="quarter" idx="12"/>
          </p:nvPr>
        </p:nvSpPr>
        <p:spPr/>
        <p:txBody>
          <a:bodyPr/>
          <a:lstStyle/>
          <a:p>
            <a:fld id="{AECF41DE-0545-4CDC-A702-098064EF706D}" type="slidenum">
              <a:rPr lang="en-US" smtClean="0"/>
              <a:t>‹#›</a:t>
            </a:fld>
            <a:endParaRPr lang="en-US"/>
          </a:p>
        </p:txBody>
      </p:sp>
    </p:spTree>
    <p:extLst>
      <p:ext uri="{BB962C8B-B14F-4D97-AF65-F5344CB8AC3E}">
        <p14:creationId xmlns:p14="http://schemas.microsoft.com/office/powerpoint/2010/main" val="2993771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1BE7A9-FD89-B521-769A-AD695990B8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CE49F3-88B4-B45D-EB10-2B4D37363F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2CD89A-37AC-60CA-E9CE-AC66F9275784}"/>
              </a:ext>
            </a:extLst>
          </p:cNvPr>
          <p:cNvSpPr>
            <a:spLocks noGrp="1"/>
          </p:cNvSpPr>
          <p:nvPr>
            <p:ph type="dt" sz="half" idx="10"/>
          </p:nvPr>
        </p:nvSpPr>
        <p:spPr/>
        <p:txBody>
          <a:bodyPr/>
          <a:lstStyle/>
          <a:p>
            <a:fld id="{CCD4FD3E-1BDF-4E69-B373-64D562C03B86}" type="datetimeFigureOut">
              <a:rPr lang="en-US" smtClean="0"/>
              <a:t>9/26/2023</a:t>
            </a:fld>
            <a:endParaRPr lang="en-US"/>
          </a:p>
        </p:txBody>
      </p:sp>
      <p:sp>
        <p:nvSpPr>
          <p:cNvPr id="5" name="Footer Placeholder 4">
            <a:extLst>
              <a:ext uri="{FF2B5EF4-FFF2-40B4-BE49-F238E27FC236}">
                <a16:creationId xmlns:a16="http://schemas.microsoft.com/office/drawing/2014/main" id="{3AC4A1BA-EB60-14CF-D8F8-1AE3F454F1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8BFEAB-AC58-C7A7-3C7D-E9864C0F2F89}"/>
              </a:ext>
            </a:extLst>
          </p:cNvPr>
          <p:cNvSpPr>
            <a:spLocks noGrp="1"/>
          </p:cNvSpPr>
          <p:nvPr>
            <p:ph type="sldNum" sz="quarter" idx="12"/>
          </p:nvPr>
        </p:nvSpPr>
        <p:spPr/>
        <p:txBody>
          <a:bodyPr/>
          <a:lstStyle/>
          <a:p>
            <a:fld id="{AECF41DE-0545-4CDC-A702-098064EF706D}" type="slidenum">
              <a:rPr lang="en-US" smtClean="0"/>
              <a:t>‹#›</a:t>
            </a:fld>
            <a:endParaRPr lang="en-US"/>
          </a:p>
        </p:txBody>
      </p:sp>
    </p:spTree>
    <p:extLst>
      <p:ext uri="{BB962C8B-B14F-4D97-AF65-F5344CB8AC3E}">
        <p14:creationId xmlns:p14="http://schemas.microsoft.com/office/powerpoint/2010/main" val="3134910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SLIDE WHITE - WATERMARK">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03677B0-59C6-874A-8751-FE8CD5DE5781}"/>
              </a:ext>
            </a:extLst>
          </p:cNvPr>
          <p:cNvSpPr txBox="1"/>
          <p:nvPr userDrawn="1"/>
        </p:nvSpPr>
        <p:spPr>
          <a:xfrm>
            <a:off x="5319823" y="6642556"/>
            <a:ext cx="1552354" cy="215444"/>
          </a:xfrm>
          <a:prstGeom prst="rect">
            <a:avLst/>
          </a:prstGeom>
          <a:noFill/>
        </p:spPr>
        <p:txBody>
          <a:bodyPr wrap="square" rtlCol="0">
            <a:spAutoFit/>
          </a:bodyPr>
          <a:lstStyle/>
          <a:p>
            <a:pPr algn="ctr"/>
            <a:fld id="{57D57EC9-00B0-8942-A147-2901AF5EA0F7}" type="slidenum">
              <a:rPr lang="en-US" sz="800" smtClean="0">
                <a:solidFill>
                  <a:schemeClr val="bg1">
                    <a:lumMod val="50000"/>
                  </a:schemeClr>
                </a:solidFill>
              </a:rPr>
              <a:pPr algn="ctr"/>
              <a:t>‹#›</a:t>
            </a:fld>
            <a:endParaRPr lang="en-US" sz="800" dirty="0">
              <a:solidFill>
                <a:schemeClr val="bg1">
                  <a:lumMod val="50000"/>
                </a:schemeClr>
              </a:solidFill>
            </a:endParaRPr>
          </a:p>
        </p:txBody>
      </p:sp>
      <p:pic>
        <p:nvPicPr>
          <p:cNvPr id="13" name="Picture 12" descr="Logo, company name&#10;&#10;Description automatically generated">
            <a:extLst>
              <a:ext uri="{FF2B5EF4-FFF2-40B4-BE49-F238E27FC236}">
                <a16:creationId xmlns:a16="http://schemas.microsoft.com/office/drawing/2014/main" id="{E51BAA70-6D26-274C-A302-29D39389032A}"/>
              </a:ext>
            </a:extLst>
          </p:cNvPr>
          <p:cNvPicPr>
            <a:picLocks noChangeAspect="1"/>
          </p:cNvPicPr>
          <p:nvPr userDrawn="1"/>
        </p:nvPicPr>
        <p:blipFill>
          <a:blip r:embed="rId2"/>
          <a:stretch>
            <a:fillRect/>
          </a:stretch>
        </p:blipFill>
        <p:spPr>
          <a:xfrm>
            <a:off x="9718158" y="215444"/>
            <a:ext cx="2296632" cy="802108"/>
          </a:xfrm>
          <a:prstGeom prst="rect">
            <a:avLst/>
          </a:prstGeom>
        </p:spPr>
      </p:pic>
      <p:sp>
        <p:nvSpPr>
          <p:cNvPr id="3" name="Text Placeholder 2">
            <a:extLst>
              <a:ext uri="{FF2B5EF4-FFF2-40B4-BE49-F238E27FC236}">
                <a16:creationId xmlns:a16="http://schemas.microsoft.com/office/drawing/2014/main" id="{1A1E4C15-7A4B-2947-B84E-E6C39658DB43}"/>
              </a:ext>
            </a:extLst>
          </p:cNvPr>
          <p:cNvSpPr>
            <a:spLocks noGrp="1"/>
          </p:cNvSpPr>
          <p:nvPr>
            <p:ph type="body" sz="quarter" idx="10"/>
          </p:nvPr>
        </p:nvSpPr>
        <p:spPr>
          <a:xfrm>
            <a:off x="545252" y="357772"/>
            <a:ext cx="8996313" cy="517452"/>
          </a:xfrm>
          <a:prstGeom prst="rect">
            <a:avLst/>
          </a:prstGeom>
        </p:spPr>
        <p:txBody>
          <a:bodyPr/>
          <a:lstStyle>
            <a:lvl1pPr marL="0" indent="0">
              <a:buNone/>
              <a:defRPr>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8" name="Text Placeholder 2">
            <a:extLst>
              <a:ext uri="{FF2B5EF4-FFF2-40B4-BE49-F238E27FC236}">
                <a16:creationId xmlns:a16="http://schemas.microsoft.com/office/drawing/2014/main" id="{E314C5C7-F56D-C64E-866C-0F15261D3C88}"/>
              </a:ext>
            </a:extLst>
          </p:cNvPr>
          <p:cNvSpPr>
            <a:spLocks noGrp="1"/>
          </p:cNvSpPr>
          <p:nvPr>
            <p:ph type="body" sz="quarter" idx="11"/>
          </p:nvPr>
        </p:nvSpPr>
        <p:spPr>
          <a:xfrm>
            <a:off x="545252" y="1251573"/>
            <a:ext cx="11135214" cy="5248655"/>
          </a:xfrm>
          <a:prstGeom prst="rect">
            <a:avLst/>
          </a:prstGeom>
        </p:spPr>
        <p:txBody>
          <a:bodyPr/>
          <a:lstStyle>
            <a:lvl1pPr marL="0" indent="0">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pic>
        <p:nvPicPr>
          <p:cNvPr id="9" name="Picture 8" descr="Icon&#10;&#10;Description automatically generated">
            <a:extLst>
              <a:ext uri="{FF2B5EF4-FFF2-40B4-BE49-F238E27FC236}">
                <a16:creationId xmlns:a16="http://schemas.microsoft.com/office/drawing/2014/main" id="{B52CD7FF-E93C-734D-AD9E-5F0A39268F8C}"/>
              </a:ext>
            </a:extLst>
          </p:cNvPr>
          <p:cNvPicPr>
            <a:picLocks noChangeAspect="1"/>
          </p:cNvPicPr>
          <p:nvPr userDrawn="1"/>
        </p:nvPicPr>
        <p:blipFill rotWithShape="1">
          <a:blip r:embed="rId3">
            <a:alphaModFix amt="5000"/>
          </a:blip>
          <a:srcRect l="12593" r="17863" b="28384"/>
          <a:stretch/>
        </p:blipFill>
        <p:spPr>
          <a:xfrm>
            <a:off x="-20722" y="2610107"/>
            <a:ext cx="12212722" cy="4247893"/>
          </a:xfrm>
          <a:prstGeom prst="rect">
            <a:avLst/>
          </a:prstGeom>
        </p:spPr>
      </p:pic>
    </p:spTree>
    <p:extLst>
      <p:ext uri="{BB962C8B-B14F-4D97-AF65-F5344CB8AC3E}">
        <p14:creationId xmlns:p14="http://schemas.microsoft.com/office/powerpoint/2010/main" val="884527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SLIDE WHITE">
    <p:spTree>
      <p:nvGrpSpPr>
        <p:cNvPr id="1" name=""/>
        <p:cNvGrpSpPr/>
        <p:nvPr/>
      </p:nvGrpSpPr>
      <p:grpSpPr>
        <a:xfrm>
          <a:off x="0" y="0"/>
          <a:ext cx="0" cy="0"/>
          <a:chOff x="0" y="0"/>
          <a:chExt cx="0" cy="0"/>
        </a:xfrm>
      </p:grpSpPr>
      <p:pic>
        <p:nvPicPr>
          <p:cNvPr id="11" name="Picture 10" descr="Icon&#10;&#10;Description automatically generated">
            <a:extLst>
              <a:ext uri="{FF2B5EF4-FFF2-40B4-BE49-F238E27FC236}">
                <a16:creationId xmlns:a16="http://schemas.microsoft.com/office/drawing/2014/main" id="{B40BA842-3C4B-EA49-83EB-9021338A0B28}"/>
              </a:ext>
            </a:extLst>
          </p:cNvPr>
          <p:cNvPicPr>
            <a:picLocks noChangeAspect="1"/>
          </p:cNvPicPr>
          <p:nvPr userDrawn="1"/>
        </p:nvPicPr>
        <p:blipFill rotWithShape="1">
          <a:blip r:embed="rId2"/>
          <a:srcRect l="12594" t="10952" r="17981"/>
          <a:stretch/>
        </p:blipFill>
        <p:spPr>
          <a:xfrm>
            <a:off x="0" y="-1"/>
            <a:ext cx="12192000" cy="5281871"/>
          </a:xfrm>
          <a:prstGeom prst="rect">
            <a:avLst/>
          </a:prstGeom>
        </p:spPr>
      </p:pic>
      <p:pic>
        <p:nvPicPr>
          <p:cNvPr id="13" name="Picture 12" descr="Logo, company name&#10;&#10;Description automatically generated">
            <a:extLst>
              <a:ext uri="{FF2B5EF4-FFF2-40B4-BE49-F238E27FC236}">
                <a16:creationId xmlns:a16="http://schemas.microsoft.com/office/drawing/2014/main" id="{E51BAA70-6D26-274C-A302-29D39389032A}"/>
              </a:ext>
            </a:extLst>
          </p:cNvPr>
          <p:cNvPicPr>
            <a:picLocks noChangeAspect="1"/>
          </p:cNvPicPr>
          <p:nvPr userDrawn="1"/>
        </p:nvPicPr>
        <p:blipFill>
          <a:blip r:embed="rId3"/>
          <a:stretch>
            <a:fillRect/>
          </a:stretch>
        </p:blipFill>
        <p:spPr>
          <a:xfrm>
            <a:off x="9718158" y="215444"/>
            <a:ext cx="2296632" cy="802108"/>
          </a:xfrm>
          <a:prstGeom prst="rect">
            <a:avLst/>
          </a:prstGeom>
        </p:spPr>
      </p:pic>
      <p:sp>
        <p:nvSpPr>
          <p:cNvPr id="3" name="Text Placeholder 2">
            <a:extLst>
              <a:ext uri="{FF2B5EF4-FFF2-40B4-BE49-F238E27FC236}">
                <a16:creationId xmlns:a16="http://schemas.microsoft.com/office/drawing/2014/main" id="{1A1E4C15-7A4B-2947-B84E-E6C39658DB43}"/>
              </a:ext>
            </a:extLst>
          </p:cNvPr>
          <p:cNvSpPr>
            <a:spLocks noGrp="1"/>
          </p:cNvSpPr>
          <p:nvPr>
            <p:ph type="body" sz="quarter" idx="10"/>
          </p:nvPr>
        </p:nvSpPr>
        <p:spPr>
          <a:xfrm>
            <a:off x="545252" y="4905905"/>
            <a:ext cx="7911177" cy="517452"/>
          </a:xfrm>
          <a:prstGeom prst="rect">
            <a:avLst/>
          </a:prstGeo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8" name="Text Placeholder 2">
            <a:extLst>
              <a:ext uri="{FF2B5EF4-FFF2-40B4-BE49-F238E27FC236}">
                <a16:creationId xmlns:a16="http://schemas.microsoft.com/office/drawing/2014/main" id="{E314C5C7-F56D-C64E-866C-0F15261D3C88}"/>
              </a:ext>
            </a:extLst>
          </p:cNvPr>
          <p:cNvSpPr>
            <a:spLocks noGrp="1"/>
          </p:cNvSpPr>
          <p:nvPr>
            <p:ph type="body" sz="quarter" idx="11"/>
          </p:nvPr>
        </p:nvSpPr>
        <p:spPr>
          <a:xfrm>
            <a:off x="545252" y="5632743"/>
            <a:ext cx="7911177" cy="517452"/>
          </a:xfrm>
          <a:prstGeom prst="rect">
            <a:avLst/>
          </a:prstGeom>
        </p:spPr>
        <p:txBody>
          <a:bodyPr/>
          <a:lstStyle>
            <a:lvl1pPr marL="0" indent="0">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Tree>
    <p:extLst>
      <p:ext uri="{BB962C8B-B14F-4D97-AF65-F5344CB8AC3E}">
        <p14:creationId xmlns:p14="http://schemas.microsoft.com/office/powerpoint/2010/main" val="1834029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EAD11-3E00-FE94-4A57-6B57D316FD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A1BC93-8B4C-31D2-E5D3-8C5179972D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B968F0-F5B7-91F0-CE4E-FBCFBC8CA46D}"/>
              </a:ext>
            </a:extLst>
          </p:cNvPr>
          <p:cNvSpPr>
            <a:spLocks noGrp="1"/>
          </p:cNvSpPr>
          <p:nvPr>
            <p:ph type="dt" sz="half" idx="10"/>
          </p:nvPr>
        </p:nvSpPr>
        <p:spPr/>
        <p:txBody>
          <a:bodyPr/>
          <a:lstStyle/>
          <a:p>
            <a:fld id="{CCD4FD3E-1BDF-4E69-B373-64D562C03B86}" type="datetimeFigureOut">
              <a:rPr lang="en-US" smtClean="0"/>
              <a:t>9/26/2023</a:t>
            </a:fld>
            <a:endParaRPr lang="en-US"/>
          </a:p>
        </p:txBody>
      </p:sp>
      <p:sp>
        <p:nvSpPr>
          <p:cNvPr id="5" name="Footer Placeholder 4">
            <a:extLst>
              <a:ext uri="{FF2B5EF4-FFF2-40B4-BE49-F238E27FC236}">
                <a16:creationId xmlns:a16="http://schemas.microsoft.com/office/drawing/2014/main" id="{D5E55A52-D35D-E0F1-2140-B9B2B43CF5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7BAB77-1130-41D9-629D-A81AA147B4DD}"/>
              </a:ext>
            </a:extLst>
          </p:cNvPr>
          <p:cNvSpPr>
            <a:spLocks noGrp="1"/>
          </p:cNvSpPr>
          <p:nvPr>
            <p:ph type="sldNum" sz="quarter" idx="12"/>
          </p:nvPr>
        </p:nvSpPr>
        <p:spPr/>
        <p:txBody>
          <a:bodyPr/>
          <a:lstStyle/>
          <a:p>
            <a:fld id="{AECF41DE-0545-4CDC-A702-098064EF706D}" type="slidenum">
              <a:rPr lang="en-US" smtClean="0"/>
              <a:t>‹#›</a:t>
            </a:fld>
            <a:endParaRPr lang="en-US"/>
          </a:p>
        </p:txBody>
      </p:sp>
    </p:spTree>
    <p:extLst>
      <p:ext uri="{BB962C8B-B14F-4D97-AF65-F5344CB8AC3E}">
        <p14:creationId xmlns:p14="http://schemas.microsoft.com/office/powerpoint/2010/main" val="439266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29FE8-5783-EABE-71AB-CC68F28876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C4A629-5FBB-972D-6709-B4CA4DAC4F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6F6258-9100-8CBC-7B60-9D24F9A0C4D0}"/>
              </a:ext>
            </a:extLst>
          </p:cNvPr>
          <p:cNvSpPr>
            <a:spLocks noGrp="1"/>
          </p:cNvSpPr>
          <p:nvPr>
            <p:ph type="dt" sz="half" idx="10"/>
          </p:nvPr>
        </p:nvSpPr>
        <p:spPr/>
        <p:txBody>
          <a:bodyPr/>
          <a:lstStyle/>
          <a:p>
            <a:fld id="{CCD4FD3E-1BDF-4E69-B373-64D562C03B86}" type="datetimeFigureOut">
              <a:rPr lang="en-US" smtClean="0"/>
              <a:t>9/26/2023</a:t>
            </a:fld>
            <a:endParaRPr lang="en-US"/>
          </a:p>
        </p:txBody>
      </p:sp>
      <p:sp>
        <p:nvSpPr>
          <p:cNvPr id="5" name="Footer Placeholder 4">
            <a:extLst>
              <a:ext uri="{FF2B5EF4-FFF2-40B4-BE49-F238E27FC236}">
                <a16:creationId xmlns:a16="http://schemas.microsoft.com/office/drawing/2014/main" id="{19E4CD4A-EA00-69C1-AECA-FD68E9CB1A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70BB6E-F5FB-E773-7864-A16C1D9D272A}"/>
              </a:ext>
            </a:extLst>
          </p:cNvPr>
          <p:cNvSpPr>
            <a:spLocks noGrp="1"/>
          </p:cNvSpPr>
          <p:nvPr>
            <p:ph type="sldNum" sz="quarter" idx="12"/>
          </p:nvPr>
        </p:nvSpPr>
        <p:spPr/>
        <p:txBody>
          <a:bodyPr/>
          <a:lstStyle/>
          <a:p>
            <a:fld id="{AECF41DE-0545-4CDC-A702-098064EF706D}" type="slidenum">
              <a:rPr lang="en-US" smtClean="0"/>
              <a:t>‹#›</a:t>
            </a:fld>
            <a:endParaRPr lang="en-US"/>
          </a:p>
        </p:txBody>
      </p:sp>
    </p:spTree>
    <p:extLst>
      <p:ext uri="{BB962C8B-B14F-4D97-AF65-F5344CB8AC3E}">
        <p14:creationId xmlns:p14="http://schemas.microsoft.com/office/powerpoint/2010/main" val="1344379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9D333-4EA6-90A9-9C37-127005AABD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6B17BC-B6EB-1E15-E41C-1B1115F2EE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0590144-BC7E-C1B7-0856-C32FB0DCE7C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E290D11-395D-A0D6-8671-A11D731DF4A1}"/>
              </a:ext>
            </a:extLst>
          </p:cNvPr>
          <p:cNvSpPr>
            <a:spLocks noGrp="1"/>
          </p:cNvSpPr>
          <p:nvPr>
            <p:ph type="dt" sz="half" idx="10"/>
          </p:nvPr>
        </p:nvSpPr>
        <p:spPr/>
        <p:txBody>
          <a:bodyPr/>
          <a:lstStyle/>
          <a:p>
            <a:fld id="{CCD4FD3E-1BDF-4E69-B373-64D562C03B86}" type="datetimeFigureOut">
              <a:rPr lang="en-US" smtClean="0"/>
              <a:t>9/26/2023</a:t>
            </a:fld>
            <a:endParaRPr lang="en-US"/>
          </a:p>
        </p:txBody>
      </p:sp>
      <p:sp>
        <p:nvSpPr>
          <p:cNvPr id="6" name="Footer Placeholder 5">
            <a:extLst>
              <a:ext uri="{FF2B5EF4-FFF2-40B4-BE49-F238E27FC236}">
                <a16:creationId xmlns:a16="http://schemas.microsoft.com/office/drawing/2014/main" id="{D2354626-FABD-2656-E5AC-DED4DDF15A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53B7F3-3F7B-22C6-D118-89CE2BAD3A31}"/>
              </a:ext>
            </a:extLst>
          </p:cNvPr>
          <p:cNvSpPr>
            <a:spLocks noGrp="1"/>
          </p:cNvSpPr>
          <p:nvPr>
            <p:ph type="sldNum" sz="quarter" idx="12"/>
          </p:nvPr>
        </p:nvSpPr>
        <p:spPr/>
        <p:txBody>
          <a:bodyPr/>
          <a:lstStyle/>
          <a:p>
            <a:fld id="{AECF41DE-0545-4CDC-A702-098064EF706D}" type="slidenum">
              <a:rPr lang="en-US" smtClean="0"/>
              <a:t>‹#›</a:t>
            </a:fld>
            <a:endParaRPr lang="en-US"/>
          </a:p>
        </p:txBody>
      </p:sp>
    </p:spTree>
    <p:extLst>
      <p:ext uri="{BB962C8B-B14F-4D97-AF65-F5344CB8AC3E}">
        <p14:creationId xmlns:p14="http://schemas.microsoft.com/office/powerpoint/2010/main" val="2238770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E200D-C7C5-F094-FCD7-5EF375F994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F08C7D-B0C9-290B-3B76-8780458F0B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9D989F-6807-DCA3-A7D9-C6C4B4EE48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C37A08-CAE1-4DF3-DF58-6CFDF80553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E32705-C581-3D8C-EE6A-EEEE6AC71E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F21BEDD-FB2D-3B28-659D-E95030A15880}"/>
              </a:ext>
            </a:extLst>
          </p:cNvPr>
          <p:cNvSpPr>
            <a:spLocks noGrp="1"/>
          </p:cNvSpPr>
          <p:nvPr>
            <p:ph type="dt" sz="half" idx="10"/>
          </p:nvPr>
        </p:nvSpPr>
        <p:spPr/>
        <p:txBody>
          <a:bodyPr/>
          <a:lstStyle/>
          <a:p>
            <a:fld id="{CCD4FD3E-1BDF-4E69-B373-64D562C03B86}" type="datetimeFigureOut">
              <a:rPr lang="en-US" smtClean="0"/>
              <a:t>9/26/2023</a:t>
            </a:fld>
            <a:endParaRPr lang="en-US"/>
          </a:p>
        </p:txBody>
      </p:sp>
      <p:sp>
        <p:nvSpPr>
          <p:cNvPr id="8" name="Footer Placeholder 7">
            <a:extLst>
              <a:ext uri="{FF2B5EF4-FFF2-40B4-BE49-F238E27FC236}">
                <a16:creationId xmlns:a16="http://schemas.microsoft.com/office/drawing/2014/main" id="{4D107132-BF8F-145F-F960-06CDF08799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3B3C38-D66C-A07F-7B9C-A0C40026357A}"/>
              </a:ext>
            </a:extLst>
          </p:cNvPr>
          <p:cNvSpPr>
            <a:spLocks noGrp="1"/>
          </p:cNvSpPr>
          <p:nvPr>
            <p:ph type="sldNum" sz="quarter" idx="12"/>
          </p:nvPr>
        </p:nvSpPr>
        <p:spPr/>
        <p:txBody>
          <a:bodyPr/>
          <a:lstStyle/>
          <a:p>
            <a:fld id="{AECF41DE-0545-4CDC-A702-098064EF706D}" type="slidenum">
              <a:rPr lang="en-US" smtClean="0"/>
              <a:t>‹#›</a:t>
            </a:fld>
            <a:endParaRPr lang="en-US"/>
          </a:p>
        </p:txBody>
      </p:sp>
    </p:spTree>
    <p:extLst>
      <p:ext uri="{BB962C8B-B14F-4D97-AF65-F5344CB8AC3E}">
        <p14:creationId xmlns:p14="http://schemas.microsoft.com/office/powerpoint/2010/main" val="3042170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5595F-9F3B-A337-AFC8-67B9EC06E5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92B58E-7226-3141-2ECF-EEE8E41D9BC0}"/>
              </a:ext>
            </a:extLst>
          </p:cNvPr>
          <p:cNvSpPr>
            <a:spLocks noGrp="1"/>
          </p:cNvSpPr>
          <p:nvPr>
            <p:ph type="dt" sz="half" idx="10"/>
          </p:nvPr>
        </p:nvSpPr>
        <p:spPr/>
        <p:txBody>
          <a:bodyPr/>
          <a:lstStyle/>
          <a:p>
            <a:fld id="{CCD4FD3E-1BDF-4E69-B373-64D562C03B86}" type="datetimeFigureOut">
              <a:rPr lang="en-US" smtClean="0"/>
              <a:t>9/26/2023</a:t>
            </a:fld>
            <a:endParaRPr lang="en-US"/>
          </a:p>
        </p:txBody>
      </p:sp>
      <p:sp>
        <p:nvSpPr>
          <p:cNvPr id="4" name="Footer Placeholder 3">
            <a:extLst>
              <a:ext uri="{FF2B5EF4-FFF2-40B4-BE49-F238E27FC236}">
                <a16:creationId xmlns:a16="http://schemas.microsoft.com/office/drawing/2014/main" id="{B8386EFA-6E92-45C0-7FAB-A2C6C3B697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BA579E-A7DA-F2C0-7E22-459F196CA88D}"/>
              </a:ext>
            </a:extLst>
          </p:cNvPr>
          <p:cNvSpPr>
            <a:spLocks noGrp="1"/>
          </p:cNvSpPr>
          <p:nvPr>
            <p:ph type="sldNum" sz="quarter" idx="12"/>
          </p:nvPr>
        </p:nvSpPr>
        <p:spPr/>
        <p:txBody>
          <a:bodyPr/>
          <a:lstStyle/>
          <a:p>
            <a:fld id="{AECF41DE-0545-4CDC-A702-098064EF706D}" type="slidenum">
              <a:rPr lang="en-US" smtClean="0"/>
              <a:t>‹#›</a:t>
            </a:fld>
            <a:endParaRPr lang="en-US"/>
          </a:p>
        </p:txBody>
      </p:sp>
    </p:spTree>
    <p:extLst>
      <p:ext uri="{BB962C8B-B14F-4D97-AF65-F5344CB8AC3E}">
        <p14:creationId xmlns:p14="http://schemas.microsoft.com/office/powerpoint/2010/main" val="1549701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A6E966-DB20-4965-2B06-6226083C4DEC}"/>
              </a:ext>
            </a:extLst>
          </p:cNvPr>
          <p:cNvSpPr>
            <a:spLocks noGrp="1"/>
          </p:cNvSpPr>
          <p:nvPr>
            <p:ph type="dt" sz="half" idx="10"/>
          </p:nvPr>
        </p:nvSpPr>
        <p:spPr/>
        <p:txBody>
          <a:bodyPr/>
          <a:lstStyle/>
          <a:p>
            <a:fld id="{CCD4FD3E-1BDF-4E69-B373-64D562C03B86}" type="datetimeFigureOut">
              <a:rPr lang="en-US" smtClean="0"/>
              <a:t>9/26/2023</a:t>
            </a:fld>
            <a:endParaRPr lang="en-US"/>
          </a:p>
        </p:txBody>
      </p:sp>
      <p:sp>
        <p:nvSpPr>
          <p:cNvPr id="3" name="Footer Placeholder 2">
            <a:extLst>
              <a:ext uri="{FF2B5EF4-FFF2-40B4-BE49-F238E27FC236}">
                <a16:creationId xmlns:a16="http://schemas.microsoft.com/office/drawing/2014/main" id="{2618ECEE-B53D-BEA6-574F-0A145491EF6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6A5D8E-8E34-E0B4-103D-F91882DA9A36}"/>
              </a:ext>
            </a:extLst>
          </p:cNvPr>
          <p:cNvSpPr>
            <a:spLocks noGrp="1"/>
          </p:cNvSpPr>
          <p:nvPr>
            <p:ph type="sldNum" sz="quarter" idx="12"/>
          </p:nvPr>
        </p:nvSpPr>
        <p:spPr/>
        <p:txBody>
          <a:bodyPr/>
          <a:lstStyle/>
          <a:p>
            <a:fld id="{AECF41DE-0545-4CDC-A702-098064EF706D}" type="slidenum">
              <a:rPr lang="en-US" smtClean="0"/>
              <a:t>‹#›</a:t>
            </a:fld>
            <a:endParaRPr lang="en-US"/>
          </a:p>
        </p:txBody>
      </p:sp>
    </p:spTree>
    <p:extLst>
      <p:ext uri="{BB962C8B-B14F-4D97-AF65-F5344CB8AC3E}">
        <p14:creationId xmlns:p14="http://schemas.microsoft.com/office/powerpoint/2010/main" val="862815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57495-82E4-1B93-25E8-9563F8F492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E8B3BD2-3428-8F49-DA6A-C522FBFB73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66348D-F91B-EF87-B733-0C79E7F7A8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543A5F-1AD4-2D12-20A1-95895476ACB3}"/>
              </a:ext>
            </a:extLst>
          </p:cNvPr>
          <p:cNvSpPr>
            <a:spLocks noGrp="1"/>
          </p:cNvSpPr>
          <p:nvPr>
            <p:ph type="dt" sz="half" idx="10"/>
          </p:nvPr>
        </p:nvSpPr>
        <p:spPr/>
        <p:txBody>
          <a:bodyPr/>
          <a:lstStyle/>
          <a:p>
            <a:fld id="{CCD4FD3E-1BDF-4E69-B373-64D562C03B86}" type="datetimeFigureOut">
              <a:rPr lang="en-US" smtClean="0"/>
              <a:t>9/26/2023</a:t>
            </a:fld>
            <a:endParaRPr lang="en-US"/>
          </a:p>
        </p:txBody>
      </p:sp>
      <p:sp>
        <p:nvSpPr>
          <p:cNvPr id="6" name="Footer Placeholder 5">
            <a:extLst>
              <a:ext uri="{FF2B5EF4-FFF2-40B4-BE49-F238E27FC236}">
                <a16:creationId xmlns:a16="http://schemas.microsoft.com/office/drawing/2014/main" id="{6DB931B8-0695-19B1-2077-877F30AAFE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EFC220-BC1A-AFDB-AABD-B65F2C467112}"/>
              </a:ext>
            </a:extLst>
          </p:cNvPr>
          <p:cNvSpPr>
            <a:spLocks noGrp="1"/>
          </p:cNvSpPr>
          <p:nvPr>
            <p:ph type="sldNum" sz="quarter" idx="12"/>
          </p:nvPr>
        </p:nvSpPr>
        <p:spPr/>
        <p:txBody>
          <a:bodyPr/>
          <a:lstStyle/>
          <a:p>
            <a:fld id="{AECF41DE-0545-4CDC-A702-098064EF706D}" type="slidenum">
              <a:rPr lang="en-US" smtClean="0"/>
              <a:t>‹#›</a:t>
            </a:fld>
            <a:endParaRPr lang="en-US"/>
          </a:p>
        </p:txBody>
      </p:sp>
    </p:spTree>
    <p:extLst>
      <p:ext uri="{BB962C8B-B14F-4D97-AF65-F5344CB8AC3E}">
        <p14:creationId xmlns:p14="http://schemas.microsoft.com/office/powerpoint/2010/main" val="1037768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F0432-F137-5A67-115A-2CDC9EFAF4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87B86D9-CE4C-432B-BD3A-5120C6FA03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038E3C0-1ADC-9715-9C30-CBFD5B2A41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9191E3-9B49-9D0D-961C-859FB402A047}"/>
              </a:ext>
            </a:extLst>
          </p:cNvPr>
          <p:cNvSpPr>
            <a:spLocks noGrp="1"/>
          </p:cNvSpPr>
          <p:nvPr>
            <p:ph type="dt" sz="half" idx="10"/>
          </p:nvPr>
        </p:nvSpPr>
        <p:spPr/>
        <p:txBody>
          <a:bodyPr/>
          <a:lstStyle/>
          <a:p>
            <a:fld id="{CCD4FD3E-1BDF-4E69-B373-64D562C03B86}" type="datetimeFigureOut">
              <a:rPr lang="en-US" smtClean="0"/>
              <a:t>9/26/2023</a:t>
            </a:fld>
            <a:endParaRPr lang="en-US"/>
          </a:p>
        </p:txBody>
      </p:sp>
      <p:sp>
        <p:nvSpPr>
          <p:cNvPr id="6" name="Footer Placeholder 5">
            <a:extLst>
              <a:ext uri="{FF2B5EF4-FFF2-40B4-BE49-F238E27FC236}">
                <a16:creationId xmlns:a16="http://schemas.microsoft.com/office/drawing/2014/main" id="{87288F0A-C391-4089-9368-9AC1EA27F7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19E6F1-9964-96A4-FD2A-B3D64A8692C9}"/>
              </a:ext>
            </a:extLst>
          </p:cNvPr>
          <p:cNvSpPr>
            <a:spLocks noGrp="1"/>
          </p:cNvSpPr>
          <p:nvPr>
            <p:ph type="sldNum" sz="quarter" idx="12"/>
          </p:nvPr>
        </p:nvSpPr>
        <p:spPr/>
        <p:txBody>
          <a:bodyPr/>
          <a:lstStyle/>
          <a:p>
            <a:fld id="{AECF41DE-0545-4CDC-A702-098064EF706D}" type="slidenum">
              <a:rPr lang="en-US" smtClean="0"/>
              <a:t>‹#›</a:t>
            </a:fld>
            <a:endParaRPr lang="en-US"/>
          </a:p>
        </p:txBody>
      </p:sp>
    </p:spTree>
    <p:extLst>
      <p:ext uri="{BB962C8B-B14F-4D97-AF65-F5344CB8AC3E}">
        <p14:creationId xmlns:p14="http://schemas.microsoft.com/office/powerpoint/2010/main" val="292200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F2F4C8-7498-6FE0-E100-07C5A3DD08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D370A4-BD07-59AC-BBBA-D0D1C8FE46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DD6C5E-9CFB-2C49-AACE-24BD6AC08E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D4FD3E-1BDF-4E69-B373-64D562C03B86}" type="datetimeFigureOut">
              <a:rPr lang="en-US" smtClean="0"/>
              <a:t>9/26/2023</a:t>
            </a:fld>
            <a:endParaRPr lang="en-US"/>
          </a:p>
        </p:txBody>
      </p:sp>
      <p:sp>
        <p:nvSpPr>
          <p:cNvPr id="5" name="Footer Placeholder 4">
            <a:extLst>
              <a:ext uri="{FF2B5EF4-FFF2-40B4-BE49-F238E27FC236}">
                <a16:creationId xmlns:a16="http://schemas.microsoft.com/office/drawing/2014/main" id="{E86CBAF4-A70E-3BA2-3429-22F15683D1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71E4AB3-4B6F-17BD-4647-5C7BFFCE64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F41DE-0545-4CDC-A702-098064EF706D}" type="slidenum">
              <a:rPr lang="en-US" smtClean="0"/>
              <a:t>‹#›</a:t>
            </a:fld>
            <a:endParaRPr lang="en-US"/>
          </a:p>
        </p:txBody>
      </p:sp>
      <p:sp>
        <p:nvSpPr>
          <p:cNvPr id="7" name="MSIPCMContentMarking" descr="{&quot;HashCode&quot;:2047872101,&quot;Placement&quot;:&quot;Footer&quot;,&quot;Top&quot;:513.960144,&quot;Left&quot;:0.0,&quot;SlideWidth&quot;:960,&quot;SlideHeight&quot;:540}">
            <a:extLst>
              <a:ext uri="{FF2B5EF4-FFF2-40B4-BE49-F238E27FC236}">
                <a16:creationId xmlns:a16="http://schemas.microsoft.com/office/drawing/2014/main" id="{58CDC71B-5343-3F6B-F975-46C8E1700C4D}"/>
              </a:ext>
            </a:extLst>
          </p:cNvPr>
          <p:cNvSpPr txBox="1"/>
          <p:nvPr userDrawn="1"/>
        </p:nvSpPr>
        <p:spPr>
          <a:xfrm>
            <a:off x="0" y="6527294"/>
            <a:ext cx="1290172" cy="330706"/>
          </a:xfrm>
          <a:prstGeom prst="rect">
            <a:avLst/>
          </a:prstGeom>
          <a:noFill/>
        </p:spPr>
        <p:txBody>
          <a:bodyPr vert="horz" wrap="square" lIns="0" tIns="0" rIns="0" bIns="0" rtlCol="0" anchor="ctr" anchorCtr="1">
            <a:spAutoFit/>
          </a:bodyPr>
          <a:lstStyle/>
          <a:p>
            <a:pPr algn="l">
              <a:spcBef>
                <a:spcPts val="0"/>
              </a:spcBef>
              <a:spcAft>
                <a:spcPts val="0"/>
              </a:spcAft>
            </a:pPr>
            <a:r>
              <a:rPr lang="en-US" sz="1400">
                <a:solidFill>
                  <a:srgbClr val="000000"/>
                </a:solidFill>
                <a:latin typeface="Calibri" panose="020F0502020204030204" pitchFamily="34" charset="0"/>
              </a:rPr>
              <a:t>Business Use</a:t>
            </a:r>
          </a:p>
        </p:txBody>
      </p:sp>
    </p:spTree>
    <p:extLst>
      <p:ext uri="{BB962C8B-B14F-4D97-AF65-F5344CB8AC3E}">
        <p14:creationId xmlns:p14="http://schemas.microsoft.com/office/powerpoint/2010/main" val="901403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microsoft.com/office/2018/10/relationships/comments" Target="../comments/modernComment_146_B233F4A1.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019F930-6B99-1D46-8B95-C096F33B7F18}"/>
              </a:ext>
            </a:extLst>
          </p:cNvPr>
          <p:cNvSpPr>
            <a:spLocks noGrp="1"/>
          </p:cNvSpPr>
          <p:nvPr>
            <p:ph type="body" sz="quarter" idx="10"/>
          </p:nvPr>
        </p:nvSpPr>
        <p:spPr>
          <a:xfrm>
            <a:off x="545252" y="4985417"/>
            <a:ext cx="10258583" cy="517452"/>
          </a:xfrm>
        </p:spPr>
        <p:txBody>
          <a:bodyPr/>
          <a:lstStyle/>
          <a:p>
            <a:r>
              <a:rPr lang="en-US" sz="2800" dirty="0"/>
              <a:t>Gas Energy Efficiency Incentives</a:t>
            </a:r>
            <a:endParaRPr lang="en-US" dirty="0"/>
          </a:p>
        </p:txBody>
      </p:sp>
      <p:sp>
        <p:nvSpPr>
          <p:cNvPr id="3" name="Text Placeholder 2">
            <a:extLst>
              <a:ext uri="{FF2B5EF4-FFF2-40B4-BE49-F238E27FC236}">
                <a16:creationId xmlns:a16="http://schemas.microsoft.com/office/drawing/2014/main" id="{AFF911A1-727D-4548-A9EF-CCC6120565FF}"/>
              </a:ext>
            </a:extLst>
          </p:cNvPr>
          <p:cNvSpPr>
            <a:spLocks noGrp="1"/>
          </p:cNvSpPr>
          <p:nvPr>
            <p:ph type="body" sz="quarter" idx="11"/>
          </p:nvPr>
        </p:nvSpPr>
        <p:spPr>
          <a:xfrm>
            <a:off x="545252" y="5632743"/>
            <a:ext cx="10258582" cy="888130"/>
          </a:xfrm>
        </p:spPr>
        <p:txBody>
          <a:bodyPr/>
          <a:lstStyle/>
          <a:p>
            <a:pPr>
              <a:lnSpc>
                <a:spcPct val="100000"/>
              </a:lnSpc>
              <a:spcBef>
                <a:spcPts val="1200"/>
              </a:spcBef>
              <a:buSzPct val="100000"/>
            </a:pPr>
            <a:r>
              <a:rPr lang="en-US" sz="2000" dirty="0"/>
              <a:t>Brett Feldman</a:t>
            </a:r>
          </a:p>
          <a:p>
            <a:pPr>
              <a:lnSpc>
                <a:spcPct val="100000"/>
              </a:lnSpc>
              <a:spcBef>
                <a:spcPts val="1200"/>
              </a:spcBef>
              <a:buSzPct val="100000"/>
            </a:pPr>
            <a:r>
              <a:rPr lang="en-US" sz="2000" dirty="0"/>
              <a:t>Energy Efficiency Manager					</a:t>
            </a:r>
            <a:r>
              <a:rPr lang="en-US" dirty="0"/>
              <a:t>September 27, 2023</a:t>
            </a:r>
          </a:p>
        </p:txBody>
      </p:sp>
    </p:spTree>
    <p:extLst>
      <p:ext uri="{BB962C8B-B14F-4D97-AF65-F5344CB8AC3E}">
        <p14:creationId xmlns:p14="http://schemas.microsoft.com/office/powerpoint/2010/main" val="3956417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7FD7856-61DC-351B-6782-739D1B7A72EB}"/>
              </a:ext>
            </a:extLst>
          </p:cNvPr>
          <p:cNvSpPr>
            <a:spLocks noGrp="1"/>
          </p:cNvSpPr>
          <p:nvPr>
            <p:ph type="body" sz="quarter" idx="10"/>
          </p:nvPr>
        </p:nvSpPr>
        <p:spPr/>
        <p:txBody>
          <a:bodyPr>
            <a:normAutofit fontScale="85000" lnSpcReduction="10000"/>
          </a:bodyPr>
          <a:lstStyle/>
          <a:p>
            <a:r>
              <a:rPr lang="en-US" sz="3600" dirty="0"/>
              <a:t>Gas EE Incentives: Analysis during the planning process</a:t>
            </a:r>
          </a:p>
        </p:txBody>
      </p:sp>
      <p:sp>
        <p:nvSpPr>
          <p:cNvPr id="4" name="TextBox 3">
            <a:extLst>
              <a:ext uri="{FF2B5EF4-FFF2-40B4-BE49-F238E27FC236}">
                <a16:creationId xmlns:a16="http://schemas.microsoft.com/office/drawing/2014/main" id="{9A9E69A0-9CAA-B05E-84A1-4200313A9A74}"/>
              </a:ext>
            </a:extLst>
          </p:cNvPr>
          <p:cNvSpPr txBox="1"/>
          <p:nvPr/>
        </p:nvSpPr>
        <p:spPr>
          <a:xfrm>
            <a:off x="276895" y="1048821"/>
            <a:ext cx="11133226" cy="5324535"/>
          </a:xfrm>
          <a:prstGeom prst="rect">
            <a:avLst/>
          </a:prstGeom>
          <a:noFill/>
        </p:spPr>
        <p:txBody>
          <a:bodyPr wrap="square" rtlCol="0">
            <a:spAutoFit/>
          </a:bodyPr>
          <a:lstStyle/>
          <a:p>
            <a:pPr algn="l" rtl="0" fontAlgn="base">
              <a:buFont typeface="Arial" panose="020B0604020202020204" pitchFamily="34" charset="0"/>
              <a:buChar char="•"/>
            </a:pPr>
            <a:r>
              <a:rPr lang="en-US" sz="2000" i="0" dirty="0">
                <a:effectLst/>
              </a:rPr>
              <a:t>Other Jurisdictions</a:t>
            </a:r>
            <a:endParaRPr lang="en-US" sz="2000" dirty="0"/>
          </a:p>
          <a:p>
            <a:pPr lvl="1" fontAlgn="base">
              <a:buFont typeface="Arial" panose="020B0604020202020204" pitchFamily="34" charset="0"/>
              <a:buChar char="•"/>
            </a:pPr>
            <a:r>
              <a:rPr lang="en-US" sz="2000" i="0" dirty="0">
                <a:effectLst/>
              </a:rPr>
              <a:t>MA incentivizes</a:t>
            </a:r>
            <a:r>
              <a:rPr lang="en-US" sz="2000" dirty="0"/>
              <a:t> gas-to-electric fuel switching (Legislative)</a:t>
            </a:r>
          </a:p>
          <a:p>
            <a:pPr lvl="1" fontAlgn="base">
              <a:buFont typeface="Arial" panose="020B0604020202020204" pitchFamily="34" charset="0"/>
              <a:buChar char="•"/>
            </a:pPr>
            <a:r>
              <a:rPr lang="en-US" sz="2000" i="0" dirty="0">
                <a:effectLst/>
              </a:rPr>
              <a:t>CT is phasing out gas incentives where electric alternatives exist (Energy Efficiency Board)</a:t>
            </a:r>
          </a:p>
          <a:p>
            <a:pPr lvl="1" fontAlgn="base">
              <a:buFont typeface="Arial" panose="020B0604020202020204" pitchFamily="34" charset="0"/>
              <a:buChar char="•"/>
            </a:pPr>
            <a:r>
              <a:rPr lang="en-US" sz="2000" dirty="0"/>
              <a:t>CO plans to order a gas incentive phaseout, more details to come (PUC)</a:t>
            </a:r>
            <a:endParaRPr lang="en-US" sz="2000" i="0" dirty="0">
              <a:effectLst/>
            </a:endParaRPr>
          </a:p>
          <a:p>
            <a:pPr lvl="1" fontAlgn="base">
              <a:buFont typeface="Arial" panose="020B0604020202020204" pitchFamily="34" charset="0"/>
              <a:buChar char="•"/>
            </a:pPr>
            <a:r>
              <a:rPr lang="en-US" sz="2000" dirty="0"/>
              <a:t>CA has a plan to phase out gas incentives over 10 years (PUC)</a:t>
            </a:r>
          </a:p>
          <a:p>
            <a:pPr lvl="1" fontAlgn="base">
              <a:buFont typeface="Arial" panose="020B0604020202020204" pitchFamily="34" charset="0"/>
              <a:buChar char="•"/>
            </a:pPr>
            <a:endParaRPr lang="en-US" sz="2000" dirty="0"/>
          </a:p>
          <a:p>
            <a:pPr fontAlgn="base">
              <a:buFont typeface="Arial" panose="020B0604020202020204" pitchFamily="34" charset="0"/>
              <a:buChar char="•"/>
            </a:pPr>
            <a:r>
              <a:rPr lang="en-US" sz="2000" dirty="0"/>
              <a:t>Steps Being Explored</a:t>
            </a:r>
          </a:p>
          <a:p>
            <a:pPr lvl="1" fontAlgn="base">
              <a:buFont typeface="Arial" panose="020B0604020202020204" pitchFamily="34" charset="0"/>
              <a:buChar char="•"/>
            </a:pPr>
            <a:r>
              <a:rPr lang="en-US" sz="2000" dirty="0"/>
              <a:t>New Construction:</a:t>
            </a:r>
          </a:p>
          <a:p>
            <a:pPr lvl="2" fontAlgn="base">
              <a:buFont typeface="Arial" panose="020B0604020202020204" pitchFamily="34" charset="0"/>
              <a:buChar char="•"/>
            </a:pPr>
            <a:r>
              <a:rPr lang="en-US" sz="2000" dirty="0"/>
              <a:t>Consider</a:t>
            </a:r>
            <a:r>
              <a:rPr lang="en-US" sz="2000" dirty="0">
                <a:solidFill>
                  <a:srgbClr val="FF0000"/>
                </a:solidFill>
              </a:rPr>
              <a:t> </a:t>
            </a:r>
            <a:r>
              <a:rPr lang="en-US" sz="2000" dirty="0"/>
              <a:t>timeline to phase out gas incentives (starting with </a:t>
            </a:r>
            <a:r>
              <a:rPr lang="en-US" sz="2000" dirty="0" err="1"/>
              <a:t>Resi</a:t>
            </a:r>
            <a:r>
              <a:rPr lang="en-US" sz="2000" dirty="0"/>
              <a:t>).</a:t>
            </a:r>
          </a:p>
          <a:p>
            <a:pPr lvl="1" fontAlgn="base">
              <a:buFont typeface="Arial" panose="020B0604020202020204" pitchFamily="34" charset="0"/>
              <a:buChar char="•"/>
            </a:pPr>
            <a:r>
              <a:rPr lang="en-US" sz="2000" dirty="0"/>
              <a:t>Retrofit:</a:t>
            </a:r>
          </a:p>
          <a:p>
            <a:pPr lvl="2" fontAlgn="base">
              <a:buFont typeface="Arial" panose="020B0604020202020204" pitchFamily="34" charset="0"/>
              <a:buChar char="•"/>
            </a:pPr>
            <a:r>
              <a:rPr lang="en-US" sz="2000" dirty="0"/>
              <a:t>Analyze our portfolio of measures and lower gas incentives/raise electric incentives for measures that serve the same end use to favor the electric option.</a:t>
            </a:r>
          </a:p>
          <a:p>
            <a:pPr lvl="2" fontAlgn="base">
              <a:buFont typeface="Arial" panose="020B0604020202020204" pitchFamily="34" charset="0"/>
              <a:buChar char="•"/>
            </a:pPr>
            <a:r>
              <a:rPr lang="en-US" sz="2000" dirty="0"/>
              <a:t>Annually lower gas measure lives as 2050 approaches to raise the bar for cost-effectiveness.</a:t>
            </a:r>
          </a:p>
          <a:p>
            <a:pPr lvl="1" fontAlgn="base">
              <a:buFont typeface="Arial" panose="020B0604020202020204" pitchFamily="34" charset="0"/>
              <a:buChar char="•"/>
            </a:pPr>
            <a:endParaRPr lang="en-US" sz="2000" dirty="0"/>
          </a:p>
          <a:p>
            <a:pPr fontAlgn="base">
              <a:buFont typeface="Arial" panose="020B0604020202020204" pitchFamily="34" charset="0"/>
              <a:buChar char="•"/>
            </a:pPr>
            <a:r>
              <a:rPr lang="en-US" sz="2000" i="0" dirty="0">
                <a:effectLst/>
              </a:rPr>
              <a:t>Considerations and Limitations</a:t>
            </a:r>
          </a:p>
          <a:p>
            <a:pPr lvl="1" fontAlgn="base">
              <a:buFont typeface="Arial" panose="020B0604020202020204" pitchFamily="34" charset="0"/>
              <a:buChar char="•"/>
            </a:pPr>
            <a:r>
              <a:rPr lang="en-US" sz="2000" dirty="0"/>
              <a:t>If a customer wants gas, we want to help them choose an efficient option.</a:t>
            </a:r>
          </a:p>
          <a:p>
            <a:pPr lvl="1" fontAlgn="base">
              <a:buFont typeface="Arial" panose="020B0604020202020204" pitchFamily="34" charset="0"/>
              <a:buChar char="•"/>
            </a:pPr>
            <a:r>
              <a:rPr lang="en-US" sz="2000" i="0" dirty="0">
                <a:effectLst/>
              </a:rPr>
              <a:t>Without fuel switching, electric incentives are limited to the incremental electric cost/savings.</a:t>
            </a:r>
          </a:p>
        </p:txBody>
      </p:sp>
    </p:spTree>
    <p:extLst>
      <p:ext uri="{BB962C8B-B14F-4D97-AF65-F5344CB8AC3E}">
        <p14:creationId xmlns:p14="http://schemas.microsoft.com/office/powerpoint/2010/main" val="2741644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4F0B4BB-6DAF-2B99-C635-48B6165829D4}"/>
              </a:ext>
            </a:extLst>
          </p:cNvPr>
          <p:cNvSpPr>
            <a:spLocks noGrp="1"/>
          </p:cNvSpPr>
          <p:nvPr>
            <p:ph type="body" sz="quarter" idx="10"/>
          </p:nvPr>
        </p:nvSpPr>
        <p:spPr/>
        <p:txBody>
          <a:bodyPr>
            <a:normAutofit fontScale="92500" lnSpcReduction="10000"/>
          </a:bodyPr>
          <a:lstStyle/>
          <a:p>
            <a:r>
              <a:rPr lang="en-US" sz="3600" dirty="0"/>
              <a:t>Current 2024-2026 EE Plan Proposal</a:t>
            </a:r>
          </a:p>
        </p:txBody>
      </p:sp>
      <p:sp>
        <p:nvSpPr>
          <p:cNvPr id="3" name="Text Placeholder 2">
            <a:extLst>
              <a:ext uri="{FF2B5EF4-FFF2-40B4-BE49-F238E27FC236}">
                <a16:creationId xmlns:a16="http://schemas.microsoft.com/office/drawing/2014/main" id="{A94266BD-20AD-BEE8-841A-A23D6E18E1DA}"/>
              </a:ext>
            </a:extLst>
          </p:cNvPr>
          <p:cNvSpPr>
            <a:spLocks noGrp="1"/>
          </p:cNvSpPr>
          <p:nvPr>
            <p:ph type="body" sz="quarter" idx="11"/>
          </p:nvPr>
        </p:nvSpPr>
        <p:spPr>
          <a:xfrm>
            <a:off x="545252" y="1251573"/>
            <a:ext cx="8499688" cy="5248655"/>
          </a:xfrm>
        </p:spPr>
        <p:txBody>
          <a:bodyPr lIns="91440" tIns="45720" rIns="91440" bIns="45720" anchor="t">
            <a:normAutofit/>
          </a:bodyPr>
          <a:lstStyle/>
          <a:p>
            <a:pPr marL="342900" indent="-342900">
              <a:buFont typeface="Arial" panose="020B0604020202020204" pitchFamily="34" charset="0"/>
              <a:buChar char="•"/>
            </a:pPr>
            <a:r>
              <a:rPr lang="en-US" sz="3600" dirty="0"/>
              <a:t>Residential: </a:t>
            </a:r>
          </a:p>
          <a:p>
            <a:pPr marL="800100" lvl="1" indent="-342900">
              <a:buFont typeface="Arial" panose="020B0604020202020204" pitchFamily="34" charset="0"/>
              <a:buChar char="•"/>
            </a:pPr>
            <a:r>
              <a:rPr lang="en-US" sz="3200" dirty="0"/>
              <a:t>Remove measures with Benefit Cost Ratio &lt; 1 for HVAC</a:t>
            </a:r>
          </a:p>
          <a:p>
            <a:pPr marL="800100" lvl="1" indent="-342900">
              <a:buFont typeface="Arial" panose="020B0604020202020204" pitchFamily="34" charset="0"/>
              <a:buChar char="•"/>
            </a:pPr>
            <a:r>
              <a:rPr lang="en-US" sz="3200" dirty="0"/>
              <a:t>Remove Central Air Conditioning</a:t>
            </a:r>
          </a:p>
          <a:p>
            <a:pPr marL="342900" indent="-342900">
              <a:buFont typeface="Arial" panose="020B0604020202020204" pitchFamily="34" charset="0"/>
              <a:buChar char="•"/>
            </a:pPr>
            <a:r>
              <a:rPr lang="en-US" sz="3600" dirty="0"/>
              <a:t>Shift to weatherization</a:t>
            </a:r>
          </a:p>
          <a:p>
            <a:pPr marL="342900" indent="-342900">
              <a:buFont typeface="Arial" panose="020B0604020202020204" pitchFamily="34" charset="0"/>
              <a:buChar char="•"/>
            </a:pPr>
            <a:r>
              <a:rPr lang="en-US" sz="3600" dirty="0"/>
              <a:t>Viable Electric Alternatives?</a:t>
            </a:r>
          </a:p>
          <a:p>
            <a:pPr marL="342900" indent="-342900">
              <a:buFont typeface="Arial" panose="020B0604020202020204" pitchFamily="34" charset="0"/>
              <a:buChar char="•"/>
            </a:pPr>
            <a:r>
              <a:rPr lang="en-US" sz="3600" dirty="0"/>
              <a:t>Multifamily: keep gas furnaces</a:t>
            </a:r>
          </a:p>
          <a:p>
            <a:pPr marL="342900" indent="-342900">
              <a:buFont typeface="Arial" panose="020B0604020202020204" pitchFamily="34" charset="0"/>
              <a:buChar char="•"/>
            </a:pPr>
            <a:r>
              <a:rPr lang="en-US" sz="3600" dirty="0"/>
              <a:t>New Construction transition</a:t>
            </a:r>
          </a:p>
          <a:p>
            <a:pPr marL="342900" indent="-342900">
              <a:buFont typeface="Arial" panose="020B0604020202020204" pitchFamily="34" charset="0"/>
              <a:buChar char="•"/>
            </a:pPr>
            <a:r>
              <a:rPr lang="en-US" sz="3600" dirty="0"/>
              <a:t>Future of Gas Docket</a:t>
            </a:r>
          </a:p>
        </p:txBody>
      </p:sp>
    </p:spTree>
    <p:extLst>
      <p:ext uri="{BB962C8B-B14F-4D97-AF65-F5344CB8AC3E}">
        <p14:creationId xmlns:p14="http://schemas.microsoft.com/office/powerpoint/2010/main" val="2989749409"/>
      </p:ext>
    </p:extLst>
  </p:cSld>
  <p:clrMapOvr>
    <a:masterClrMapping/>
  </p:clrMapOvr>
  <p:extLst>
    <p:ext uri="{6950BFC3-D8DA-4A85-94F7-54DA5524770B}">
      <p188:commentRel xmlns:p188="http://schemas.microsoft.com/office/powerpoint/2018/8/main" r:id="rId3"/>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7FD7856-61DC-351B-6782-739D1B7A72EB}"/>
              </a:ext>
            </a:extLst>
          </p:cNvPr>
          <p:cNvSpPr>
            <a:spLocks noGrp="1"/>
          </p:cNvSpPr>
          <p:nvPr>
            <p:ph type="body" sz="quarter" idx="10"/>
          </p:nvPr>
        </p:nvSpPr>
        <p:spPr/>
        <p:txBody>
          <a:bodyPr>
            <a:normAutofit fontScale="92500" lnSpcReduction="20000"/>
          </a:bodyPr>
          <a:lstStyle/>
          <a:p>
            <a:r>
              <a:rPr lang="en-US" sz="4000" dirty="0"/>
              <a:t>Gas Strategy – By the Numbers</a:t>
            </a:r>
            <a:endParaRPr lang="en-US" sz="3600" dirty="0"/>
          </a:p>
        </p:txBody>
      </p:sp>
      <p:sp>
        <p:nvSpPr>
          <p:cNvPr id="4" name="Text Placeholder 2">
            <a:extLst>
              <a:ext uri="{FF2B5EF4-FFF2-40B4-BE49-F238E27FC236}">
                <a16:creationId xmlns:a16="http://schemas.microsoft.com/office/drawing/2014/main" id="{23579A6B-3FDE-9F02-F521-71CB1282B408}"/>
              </a:ext>
            </a:extLst>
          </p:cNvPr>
          <p:cNvSpPr>
            <a:spLocks noGrp="1"/>
          </p:cNvSpPr>
          <p:nvPr/>
        </p:nvSpPr>
        <p:spPr>
          <a:xfrm>
            <a:off x="777106" y="1431272"/>
            <a:ext cx="10637788" cy="5068956"/>
          </a:xfrm>
          <a:prstGeom prst="rect">
            <a:avLst/>
          </a:prstGeom>
        </p:spPr>
        <p:txBody>
          <a:bodyPr lIns="91440" tIns="45720" rIns="91440" bIns="45720" anchor="t"/>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a:t>Compared to the 2023 Plan, the 2024 Plan shows:</a:t>
            </a:r>
          </a:p>
          <a:p>
            <a:endParaRPr lang="en-US" sz="1000"/>
          </a:p>
          <a:p>
            <a:pPr marL="571500" indent="-571500">
              <a:buFont typeface="Arial,Sans-Serif" panose="020B0604020202020204" pitchFamily="34" charset="0"/>
              <a:buChar char="•"/>
            </a:pPr>
            <a:r>
              <a:rPr lang="en-US" sz="3200" b="1"/>
              <a:t>Gas Portfolio:</a:t>
            </a:r>
            <a:r>
              <a:rPr lang="en-US" sz="2800"/>
              <a:t> 6% budget decrease.</a:t>
            </a:r>
            <a:endParaRPr lang="en-US" sz="2800">
              <a:cs typeface="Arial"/>
            </a:endParaRPr>
          </a:p>
          <a:p>
            <a:pPr marL="1028700" lvl="1" indent="-571500">
              <a:buFont typeface="Arial,Sans-Serif" panose="020B0604020202020204" pitchFamily="34" charset="0"/>
              <a:buChar char="•"/>
            </a:pPr>
            <a:r>
              <a:rPr lang="en-US"/>
              <a:t>Some programs show gas budget growth/maintenance – these programs include weatherization measures and/or end-uses that don’t have competitive electric alternatives.</a:t>
            </a:r>
          </a:p>
          <a:p>
            <a:pPr marL="571500" indent="-571500">
              <a:buFont typeface="Arial,Sans-Serif" panose="020B0604020202020204" pitchFamily="34" charset="0"/>
              <a:buChar char="•"/>
            </a:pPr>
            <a:r>
              <a:rPr lang="en-US" sz="2800" b="1"/>
              <a:t>Gas Residential HVAC:</a:t>
            </a:r>
            <a:r>
              <a:rPr lang="en-US" sz="2800"/>
              <a:t> 58% budget decrease.</a:t>
            </a:r>
            <a:endParaRPr lang="en-US" sz="2800">
              <a:cs typeface="Arial"/>
            </a:endParaRPr>
          </a:p>
          <a:p>
            <a:pPr marL="571500" indent="-571500">
              <a:buFont typeface="Arial" panose="020B0604020202020204" pitchFamily="34" charset="0"/>
              <a:buChar char="•"/>
            </a:pPr>
            <a:endParaRPr lang="en-US" sz="500"/>
          </a:p>
          <a:p>
            <a:pPr marL="571500" indent="-571500">
              <a:buFont typeface="Arial" panose="020B0604020202020204" pitchFamily="34" charset="0"/>
              <a:buChar char="•"/>
            </a:pPr>
            <a:r>
              <a:rPr lang="en-US" sz="2800" b="1"/>
              <a:t>Gas Residential New Construction: </a:t>
            </a:r>
            <a:r>
              <a:rPr lang="en-US" sz="2800"/>
              <a:t>7% budget decrease, with a reduction in quantities and incentives that continues through 2025 and 2026.</a:t>
            </a:r>
          </a:p>
          <a:p>
            <a:pPr marL="571500" indent="-571500">
              <a:buFont typeface="Arial" panose="020B0604020202020204" pitchFamily="34" charset="0"/>
              <a:buChar char="•"/>
            </a:pPr>
            <a:endParaRPr lang="en-US" sz="500"/>
          </a:p>
          <a:p>
            <a:pPr marL="571500" indent="-571500">
              <a:buFont typeface="Arial" panose="020B0604020202020204" pitchFamily="34" charset="0"/>
              <a:buChar char="•"/>
            </a:pPr>
            <a:endParaRPr lang="en-US" sz="2800">
              <a:cs typeface="Arial"/>
            </a:endParaRPr>
          </a:p>
        </p:txBody>
      </p:sp>
    </p:spTree>
    <p:extLst>
      <p:ext uri="{BB962C8B-B14F-4D97-AF65-F5344CB8AC3E}">
        <p14:creationId xmlns:p14="http://schemas.microsoft.com/office/powerpoint/2010/main" val="3175908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1786</TotalTime>
  <Words>664</Words>
  <Application>Microsoft Office PowerPoint</Application>
  <PresentationFormat>Widescreen</PresentationFormat>
  <Paragraphs>55</Paragraphs>
  <Slides>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Aptos</vt:lpstr>
      <vt:lpstr>Arial</vt:lpstr>
      <vt:lpstr>Arial,Sans-Serif</vt:lpstr>
      <vt:lpstr>Calibri</vt:lpstr>
      <vt:lpstr>Calibri Light</vt:lpstr>
      <vt:lpstr>Cambria</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Brett Feldman (RI Energy)</dc:creator>
  <cp:lastModifiedBy>Feldman, Brett (RI Energy)</cp:lastModifiedBy>
  <cp:revision>4</cp:revision>
  <dcterms:created xsi:type="dcterms:W3CDTF">2023-09-24T19:41:42Z</dcterms:created>
  <dcterms:modified xsi:type="dcterms:W3CDTF">2023-09-27T16:24:34Z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0c8e74a-db15-49f1-980d-3d74f2e3ff07_Enabled">
    <vt:lpwstr>true</vt:lpwstr>
  </property>
  <property fmtid="{D5CDD505-2E9C-101B-9397-08002B2CF9AE}" pid="3" name="MSIP_Label_e0c8e74a-db15-49f1-980d-3d74f2e3ff07_SetDate">
    <vt:lpwstr>2023-09-27T16:24:34Z</vt:lpwstr>
  </property>
  <property fmtid="{D5CDD505-2E9C-101B-9397-08002B2CF9AE}" pid="4" name="MSIP_Label_e0c8e74a-db15-49f1-980d-3d74f2e3ff07_Method">
    <vt:lpwstr>Privileged</vt:lpwstr>
  </property>
  <property fmtid="{D5CDD505-2E9C-101B-9397-08002B2CF9AE}" pid="5" name="MSIP_Label_e0c8e74a-db15-49f1-980d-3d74f2e3ff07_Name">
    <vt:lpwstr>376d9127-3fad-41bb7-827b-657efc89d923</vt:lpwstr>
  </property>
  <property fmtid="{D5CDD505-2E9C-101B-9397-08002B2CF9AE}" pid="6" name="MSIP_Label_e0c8e74a-db15-49f1-980d-3d74f2e3ff07_SiteId">
    <vt:lpwstr>25b79aa0-07c6-4d65-9c80-df92aacdc157</vt:lpwstr>
  </property>
  <property fmtid="{D5CDD505-2E9C-101B-9397-08002B2CF9AE}" pid="7" name="MSIP_Label_e0c8e74a-db15-49f1-980d-3d74f2e3ff07_ActionId">
    <vt:lpwstr>9f1d8b20-b274-486f-bb88-2b3571654166</vt:lpwstr>
  </property>
  <property fmtid="{D5CDD505-2E9C-101B-9397-08002B2CF9AE}" pid="8" name="MSIP_Label_e0c8e74a-db15-49f1-980d-3d74f2e3ff07_ContentBits">
    <vt:lpwstr>2</vt:lpwstr>
  </property>
</Properties>
</file>